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Lst>
  <p:sldSz cx="18288000" cy="10287000"/>
  <p:notesSz cx="6858000" cy="9144000"/>
  <p:embeddedFontLst>
    <p:embeddedFont>
      <p:font typeface="Playfair Display Bold" charset="1" panose="00000000000000000000"/>
      <p:regular r:id="rId17"/>
    </p:embeddedFont>
    <p:embeddedFont>
      <p:font typeface="Playfair Display" charset="1" panose="00000000000000000000"/>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fonts/font17.fntdata" Type="http://schemas.openxmlformats.org/officeDocument/2006/relationships/font"/><Relationship Id="rId18" Target="fonts/font18.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png" Type="http://schemas.openxmlformats.org/officeDocument/2006/relationships/image"/><Relationship Id="rId4" Target="../media/image7.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 Id="rId3" Target="../media/image9.jpeg" Type="http://schemas.openxmlformats.org/officeDocument/2006/relationships/image"/><Relationship Id="rId4" Target="../media/image10.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jpeg" Type="http://schemas.openxmlformats.org/officeDocument/2006/relationships/image"/><Relationship Id="rId3" Target="https://youtu.be/c-eJZZLKhdY" TargetMode="External" Type="http://schemas.openxmlformats.org/officeDocument/2006/relationships/video"/></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TextBox 2" id="2"/>
          <p:cNvSpPr txBox="true"/>
          <p:nvPr/>
        </p:nvSpPr>
        <p:spPr>
          <a:xfrm rot="0">
            <a:off x="8611244" y="2833048"/>
            <a:ext cx="7605497" cy="1649393"/>
          </a:xfrm>
          <a:prstGeom prst="rect">
            <a:avLst/>
          </a:prstGeom>
        </p:spPr>
        <p:txBody>
          <a:bodyPr anchor="t" rtlCol="false" tIns="0" lIns="0" bIns="0" rIns="0">
            <a:spAutoFit/>
          </a:bodyPr>
          <a:lstStyle/>
          <a:p>
            <a:pPr algn="ctr">
              <a:lnSpc>
                <a:spcPts val="13570"/>
              </a:lnSpc>
            </a:pPr>
            <a:r>
              <a:rPr lang="en-US" sz="9692" b="true">
                <a:solidFill>
                  <a:srgbClr val="FFFFFF"/>
                </a:solidFill>
                <a:latin typeface="Playfair Display Bold"/>
                <a:ea typeface="Playfair Display Bold"/>
                <a:cs typeface="Playfair Display Bold"/>
                <a:sym typeface="Playfair Display Bold"/>
              </a:rPr>
              <a:t>Supernova</a:t>
            </a:r>
          </a:p>
        </p:txBody>
      </p:sp>
      <p:sp>
        <p:nvSpPr>
          <p:cNvPr name="TextBox 3" id="3"/>
          <p:cNvSpPr txBox="true"/>
          <p:nvPr/>
        </p:nvSpPr>
        <p:spPr>
          <a:xfrm rot="0">
            <a:off x="9578658" y="4431030"/>
            <a:ext cx="6204311" cy="712470"/>
          </a:xfrm>
          <a:prstGeom prst="rect">
            <a:avLst/>
          </a:prstGeom>
        </p:spPr>
        <p:txBody>
          <a:bodyPr anchor="t" rtlCol="false" tIns="0" lIns="0" bIns="0" rIns="0">
            <a:spAutoFit/>
          </a:bodyPr>
          <a:lstStyle/>
          <a:p>
            <a:pPr algn="ctr">
              <a:lnSpc>
                <a:spcPts val="5880"/>
              </a:lnSpc>
            </a:pPr>
            <a:r>
              <a:rPr lang="en-US" sz="4200">
                <a:solidFill>
                  <a:srgbClr val="FFFFFF"/>
                </a:solidFill>
                <a:latin typeface="Playfair Display"/>
                <a:ea typeface="Playfair Display"/>
                <a:cs typeface="Playfair Display"/>
                <a:sym typeface="Playfair Display"/>
              </a:rPr>
              <a:t>An Original Musical</a:t>
            </a:r>
          </a:p>
        </p:txBody>
      </p:sp>
      <p:sp>
        <p:nvSpPr>
          <p:cNvPr name="Freeform 4" id="4"/>
          <p:cNvSpPr/>
          <p:nvPr/>
        </p:nvSpPr>
        <p:spPr>
          <a:xfrm flipH="false" flipV="false" rot="0">
            <a:off x="1921141" y="1286883"/>
            <a:ext cx="5119659" cy="7713234"/>
          </a:xfrm>
          <a:custGeom>
            <a:avLst/>
            <a:gdLst/>
            <a:ahLst/>
            <a:cxnLst/>
            <a:rect r="r" b="b" t="t" l="l"/>
            <a:pathLst>
              <a:path h="7713234" w="5119659">
                <a:moveTo>
                  <a:pt x="0" y="0"/>
                </a:moveTo>
                <a:lnTo>
                  <a:pt x="5119658" y="0"/>
                </a:lnTo>
                <a:lnTo>
                  <a:pt x="5119658" y="7713234"/>
                </a:lnTo>
                <a:lnTo>
                  <a:pt x="0" y="7713234"/>
                </a:lnTo>
                <a:lnTo>
                  <a:pt x="0" y="0"/>
                </a:lnTo>
                <a:close/>
              </a:path>
            </a:pathLst>
          </a:custGeom>
          <a:blipFill>
            <a:blip r:embed="rId2"/>
            <a:stretch>
              <a:fillRect l="0" t="0" r="0" b="0"/>
            </a:stretch>
          </a:blipFill>
        </p:spPr>
      </p:sp>
      <p:sp>
        <p:nvSpPr>
          <p:cNvPr name="TextBox 5" id="5"/>
          <p:cNvSpPr txBox="true"/>
          <p:nvPr/>
        </p:nvSpPr>
        <p:spPr>
          <a:xfrm rot="0">
            <a:off x="8483268" y="7032967"/>
            <a:ext cx="8395090" cy="712470"/>
          </a:xfrm>
          <a:prstGeom prst="rect">
            <a:avLst/>
          </a:prstGeom>
        </p:spPr>
        <p:txBody>
          <a:bodyPr anchor="t" rtlCol="false" tIns="0" lIns="0" bIns="0" rIns="0">
            <a:spAutoFit/>
          </a:bodyPr>
          <a:lstStyle/>
          <a:p>
            <a:pPr algn="ctr">
              <a:lnSpc>
                <a:spcPts val="5880"/>
              </a:lnSpc>
            </a:pPr>
            <a:r>
              <a:rPr lang="en-US" sz="4200">
                <a:solidFill>
                  <a:srgbClr val="FFFFFF"/>
                </a:solidFill>
                <a:latin typeface="Playfair Display"/>
                <a:ea typeface="Playfair Display"/>
                <a:cs typeface="Playfair Display"/>
                <a:sym typeface="Playfair Display"/>
              </a:rPr>
              <a:t>Executively Produced by Miller Mi</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4125260" y="2069513"/>
            <a:ext cx="10037481" cy="5332412"/>
          </a:xfrm>
          <a:custGeom>
            <a:avLst/>
            <a:gdLst/>
            <a:ahLst/>
            <a:cxnLst/>
            <a:rect r="r" b="b" t="t" l="l"/>
            <a:pathLst>
              <a:path h="5332412" w="10037481">
                <a:moveTo>
                  <a:pt x="0" y="0"/>
                </a:moveTo>
                <a:lnTo>
                  <a:pt x="10037480" y="0"/>
                </a:lnTo>
                <a:lnTo>
                  <a:pt x="10037480" y="5332411"/>
                </a:lnTo>
                <a:lnTo>
                  <a:pt x="0" y="5332411"/>
                </a:lnTo>
                <a:lnTo>
                  <a:pt x="0" y="0"/>
                </a:lnTo>
                <a:close/>
              </a:path>
            </a:pathLst>
          </a:custGeom>
          <a:blipFill>
            <a:blip r:embed="rId2"/>
            <a:stretch>
              <a:fillRect l="0" t="0" r="0" b="0"/>
            </a:stretch>
          </a:blipFill>
        </p:spPr>
      </p:sp>
      <p:sp>
        <p:nvSpPr>
          <p:cNvPr name="TextBox 3" id="3"/>
          <p:cNvSpPr txBox="true"/>
          <p:nvPr/>
        </p:nvSpPr>
        <p:spPr>
          <a:xfrm rot="0">
            <a:off x="1028700" y="848003"/>
            <a:ext cx="10422956" cy="682876"/>
          </a:xfrm>
          <a:prstGeom prst="rect">
            <a:avLst/>
          </a:prstGeom>
        </p:spPr>
        <p:txBody>
          <a:bodyPr anchor="t" rtlCol="false" tIns="0" lIns="0" bIns="0" rIns="0">
            <a:spAutoFit/>
          </a:bodyPr>
          <a:lstStyle/>
          <a:p>
            <a:pPr algn="ctr">
              <a:lnSpc>
                <a:spcPts val="5500"/>
              </a:lnSpc>
            </a:pPr>
            <a:r>
              <a:rPr lang="en-US" sz="3928" b="true">
                <a:solidFill>
                  <a:srgbClr val="FFFFFF"/>
                </a:solidFill>
                <a:latin typeface="Playfair Display Bold"/>
                <a:ea typeface="Playfair Display Bold"/>
                <a:cs typeface="Playfair Display Bold"/>
                <a:sym typeface="Playfair Display Bold"/>
              </a:rPr>
              <a:t>Opened in </a:t>
            </a:r>
            <a:r>
              <a:rPr lang="en-US" sz="3928" b="true">
                <a:solidFill>
                  <a:srgbClr val="905E9C"/>
                </a:solidFill>
                <a:latin typeface="Playfair Display Bold"/>
                <a:ea typeface="Playfair Display Bold"/>
                <a:cs typeface="Playfair Display Bold"/>
                <a:sym typeface="Playfair Display Bold"/>
              </a:rPr>
              <a:t>December 2025, Shanghai</a:t>
            </a:r>
          </a:p>
        </p:txBody>
      </p:sp>
      <p:grpSp>
        <p:nvGrpSpPr>
          <p:cNvPr name="Group 4" id="4"/>
          <p:cNvGrpSpPr/>
          <p:nvPr/>
        </p:nvGrpSpPr>
        <p:grpSpPr>
          <a:xfrm rot="0">
            <a:off x="9898772" y="1616604"/>
            <a:ext cx="7908085" cy="1423673"/>
            <a:chOff x="0" y="0"/>
            <a:chExt cx="10544113" cy="1898231"/>
          </a:xfrm>
        </p:grpSpPr>
        <p:sp>
          <p:nvSpPr>
            <p:cNvPr name="TextBox 5" id="5"/>
            <p:cNvSpPr txBox="true"/>
            <p:nvPr/>
          </p:nvSpPr>
          <p:spPr>
            <a:xfrm rot="0">
              <a:off x="1256410" y="882440"/>
              <a:ext cx="9287703" cy="729567"/>
            </a:xfrm>
            <a:prstGeom prst="rect">
              <a:avLst/>
            </a:prstGeom>
          </p:spPr>
          <p:txBody>
            <a:bodyPr anchor="t" rtlCol="false" tIns="0" lIns="0" bIns="0" rIns="0">
              <a:spAutoFit/>
            </a:bodyPr>
            <a:lstStyle/>
            <a:p>
              <a:pPr algn="ctr">
                <a:lnSpc>
                  <a:spcPts val="4610"/>
                </a:lnSpc>
              </a:pPr>
              <a:r>
                <a:rPr lang="en-US" sz="3293" b="true">
                  <a:solidFill>
                    <a:srgbClr val="FFFFFF"/>
                  </a:solidFill>
                  <a:latin typeface="Playfair Display Bold"/>
                  <a:ea typeface="Playfair Display Bold"/>
                  <a:cs typeface="Playfair Display Bold"/>
                  <a:sym typeface="Playfair Display Bold"/>
                </a:rPr>
                <a:t>performances in the first round</a:t>
              </a:r>
            </a:p>
          </p:txBody>
        </p:sp>
        <p:sp>
          <p:nvSpPr>
            <p:cNvPr name="TextBox 6" id="6"/>
            <p:cNvSpPr txBox="true"/>
            <p:nvPr/>
          </p:nvSpPr>
          <p:spPr>
            <a:xfrm rot="0">
              <a:off x="0" y="-180975"/>
              <a:ext cx="1842351" cy="2079206"/>
            </a:xfrm>
            <a:prstGeom prst="rect">
              <a:avLst/>
            </a:prstGeom>
          </p:spPr>
          <p:txBody>
            <a:bodyPr anchor="t" rtlCol="false" tIns="0" lIns="0" bIns="0" rIns="0">
              <a:spAutoFit/>
            </a:bodyPr>
            <a:lstStyle/>
            <a:p>
              <a:pPr algn="ctr">
                <a:lnSpc>
                  <a:spcPts val="13133"/>
                </a:lnSpc>
              </a:pPr>
              <a:r>
                <a:rPr lang="en-US" sz="9380" b="true">
                  <a:solidFill>
                    <a:srgbClr val="905E9C"/>
                  </a:solidFill>
                  <a:latin typeface="Playfair Display Bold"/>
                  <a:ea typeface="Playfair Display Bold"/>
                  <a:cs typeface="Playfair Display Bold"/>
                  <a:sym typeface="Playfair Display Bold"/>
                </a:rPr>
                <a:t>26</a:t>
              </a:r>
            </a:p>
          </p:txBody>
        </p:sp>
      </p:grpSp>
      <p:sp>
        <p:nvSpPr>
          <p:cNvPr name="TextBox 7" id="7"/>
          <p:cNvSpPr txBox="true"/>
          <p:nvPr/>
        </p:nvSpPr>
        <p:spPr>
          <a:xfrm rot="0">
            <a:off x="-522524" y="4480611"/>
            <a:ext cx="6571418" cy="662889"/>
          </a:xfrm>
          <a:prstGeom prst="rect">
            <a:avLst/>
          </a:prstGeom>
        </p:spPr>
        <p:txBody>
          <a:bodyPr anchor="t" rtlCol="false" tIns="0" lIns="0" bIns="0" rIns="0">
            <a:spAutoFit/>
          </a:bodyPr>
          <a:lstStyle/>
          <a:p>
            <a:pPr algn="ctr">
              <a:lnSpc>
                <a:spcPts val="5440"/>
              </a:lnSpc>
            </a:pPr>
            <a:r>
              <a:rPr lang="en-US" sz="3886" b="true">
                <a:solidFill>
                  <a:srgbClr val="FFFFFF"/>
                </a:solidFill>
                <a:latin typeface="Playfair Display Bold"/>
                <a:ea typeface="Playfair Display Bold"/>
                <a:cs typeface="Playfair Display Bold"/>
                <a:sym typeface="Playfair Display Bold"/>
              </a:rPr>
              <a:t>Rating on Damai</a:t>
            </a:r>
          </a:p>
        </p:txBody>
      </p:sp>
      <p:sp>
        <p:nvSpPr>
          <p:cNvPr name="TextBox 8" id="8"/>
          <p:cNvSpPr txBox="true"/>
          <p:nvPr/>
        </p:nvSpPr>
        <p:spPr>
          <a:xfrm rot="0">
            <a:off x="320337" y="2548664"/>
            <a:ext cx="2924259" cy="1604648"/>
          </a:xfrm>
          <a:prstGeom prst="rect">
            <a:avLst/>
          </a:prstGeom>
        </p:spPr>
        <p:txBody>
          <a:bodyPr anchor="t" rtlCol="false" tIns="0" lIns="0" bIns="0" rIns="0">
            <a:spAutoFit/>
          </a:bodyPr>
          <a:lstStyle/>
          <a:p>
            <a:pPr algn="ctr">
              <a:lnSpc>
                <a:spcPts val="13133"/>
              </a:lnSpc>
            </a:pPr>
            <a:r>
              <a:rPr lang="en-US" sz="9380" b="true">
                <a:solidFill>
                  <a:srgbClr val="905E9C"/>
                </a:solidFill>
                <a:latin typeface="Playfair Display Bold"/>
                <a:ea typeface="Playfair Display Bold"/>
                <a:cs typeface="Playfair Display Bold"/>
                <a:sym typeface="Playfair Display Bold"/>
              </a:rPr>
              <a:t>9.9</a:t>
            </a:r>
          </a:p>
        </p:txBody>
      </p:sp>
      <p:grpSp>
        <p:nvGrpSpPr>
          <p:cNvPr name="Group 9" id="9"/>
          <p:cNvGrpSpPr/>
          <p:nvPr/>
        </p:nvGrpSpPr>
        <p:grpSpPr>
          <a:xfrm rot="0">
            <a:off x="8590257" y="5749651"/>
            <a:ext cx="11579683" cy="1423673"/>
            <a:chOff x="0" y="0"/>
            <a:chExt cx="15439578" cy="1898231"/>
          </a:xfrm>
        </p:grpSpPr>
        <p:sp>
          <p:nvSpPr>
            <p:cNvPr name="TextBox 10" id="10"/>
            <p:cNvSpPr txBox="true"/>
            <p:nvPr/>
          </p:nvSpPr>
          <p:spPr>
            <a:xfrm rot="0">
              <a:off x="0" y="750233"/>
              <a:ext cx="15439578" cy="1096182"/>
            </a:xfrm>
            <a:prstGeom prst="rect">
              <a:avLst/>
            </a:prstGeom>
          </p:spPr>
          <p:txBody>
            <a:bodyPr anchor="t" rtlCol="false" tIns="0" lIns="0" bIns="0" rIns="0">
              <a:spAutoFit/>
            </a:bodyPr>
            <a:lstStyle/>
            <a:p>
              <a:pPr algn="ctr">
                <a:lnSpc>
                  <a:spcPts val="6961"/>
                </a:lnSpc>
              </a:pPr>
              <a:r>
                <a:rPr lang="en-US" sz="4972" b="true">
                  <a:solidFill>
                    <a:srgbClr val="FFFFFF"/>
                  </a:solidFill>
                  <a:latin typeface="Playfair Display Bold"/>
                  <a:ea typeface="Playfair Display Bold"/>
                  <a:cs typeface="Playfair Display Bold"/>
                  <a:sym typeface="Playfair Display Bold"/>
                </a:rPr>
                <a:t>                         audience </a:t>
              </a:r>
            </a:p>
          </p:txBody>
        </p:sp>
        <p:sp>
          <p:nvSpPr>
            <p:cNvPr name="TextBox 11" id="11"/>
            <p:cNvSpPr txBox="true"/>
            <p:nvPr/>
          </p:nvSpPr>
          <p:spPr>
            <a:xfrm rot="0">
              <a:off x="2084439" y="-180975"/>
              <a:ext cx="7665865" cy="2079206"/>
            </a:xfrm>
            <a:prstGeom prst="rect">
              <a:avLst/>
            </a:prstGeom>
          </p:spPr>
          <p:txBody>
            <a:bodyPr anchor="t" rtlCol="false" tIns="0" lIns="0" bIns="0" rIns="0">
              <a:spAutoFit/>
            </a:bodyPr>
            <a:lstStyle/>
            <a:p>
              <a:pPr algn="ctr">
                <a:lnSpc>
                  <a:spcPts val="13133"/>
                </a:lnSpc>
              </a:pPr>
              <a:r>
                <a:rPr lang="en-US" sz="9380" b="true">
                  <a:solidFill>
                    <a:srgbClr val="905E9C"/>
                  </a:solidFill>
                  <a:latin typeface="Playfair Display Bold"/>
                  <a:ea typeface="Playfair Display Bold"/>
                  <a:cs typeface="Playfair Display Bold"/>
                  <a:sym typeface="Playfair Display Bold"/>
                </a:rPr>
                <a:t>4000+</a:t>
              </a:r>
            </a:p>
          </p:txBody>
        </p:sp>
      </p:grpSp>
      <p:grpSp>
        <p:nvGrpSpPr>
          <p:cNvPr name="Group 12" id="12"/>
          <p:cNvGrpSpPr/>
          <p:nvPr/>
        </p:nvGrpSpPr>
        <p:grpSpPr>
          <a:xfrm rot="0">
            <a:off x="1290800" y="8267031"/>
            <a:ext cx="16516056" cy="1423673"/>
            <a:chOff x="0" y="0"/>
            <a:chExt cx="22021408" cy="1898231"/>
          </a:xfrm>
        </p:grpSpPr>
        <p:sp>
          <p:nvSpPr>
            <p:cNvPr name="TextBox 13" id="13"/>
            <p:cNvSpPr txBox="true"/>
            <p:nvPr/>
          </p:nvSpPr>
          <p:spPr>
            <a:xfrm rot="0">
              <a:off x="2637706" y="712485"/>
              <a:ext cx="19383702" cy="952528"/>
            </a:xfrm>
            <a:prstGeom prst="rect">
              <a:avLst/>
            </a:prstGeom>
          </p:spPr>
          <p:txBody>
            <a:bodyPr anchor="t" rtlCol="false" tIns="0" lIns="0" bIns="0" rIns="0">
              <a:spAutoFit/>
            </a:bodyPr>
            <a:lstStyle/>
            <a:p>
              <a:pPr algn="ctr">
                <a:lnSpc>
                  <a:spcPts val="6028"/>
                </a:lnSpc>
              </a:pPr>
              <a:r>
                <a:rPr lang="en-US" sz="4306" b="true">
                  <a:solidFill>
                    <a:srgbClr val="FFFFFF"/>
                  </a:solidFill>
                  <a:latin typeface="Playfair Display Bold"/>
                  <a:ea typeface="Playfair Display Bold"/>
                  <a:cs typeface="Playfair Display Bold"/>
                  <a:sym typeface="Playfair Display Bold"/>
                </a:rPr>
                <a:t>                                          at the box office</a:t>
              </a:r>
            </a:p>
          </p:txBody>
        </p:sp>
        <p:sp>
          <p:nvSpPr>
            <p:cNvPr name="TextBox 14" id="14"/>
            <p:cNvSpPr txBox="true"/>
            <p:nvPr/>
          </p:nvSpPr>
          <p:spPr>
            <a:xfrm rot="0">
              <a:off x="0" y="-180975"/>
              <a:ext cx="16020775" cy="2079206"/>
            </a:xfrm>
            <a:prstGeom prst="rect">
              <a:avLst/>
            </a:prstGeom>
          </p:spPr>
          <p:txBody>
            <a:bodyPr anchor="t" rtlCol="false" tIns="0" lIns="0" bIns="0" rIns="0">
              <a:spAutoFit/>
            </a:bodyPr>
            <a:lstStyle/>
            <a:p>
              <a:pPr algn="ctr">
                <a:lnSpc>
                  <a:spcPts val="13133"/>
                </a:lnSpc>
              </a:pPr>
              <a:r>
                <a:rPr lang="en-US" sz="9380" b="true">
                  <a:solidFill>
                    <a:srgbClr val="905E9C"/>
                  </a:solidFill>
                  <a:latin typeface="Playfair Display Bold"/>
                  <a:ea typeface="Playfair Display Bold"/>
                  <a:cs typeface="Playfair Display Bold"/>
                  <a:sym typeface="Playfair Display Bold"/>
                </a:rPr>
                <a:t>¥1,000,000+</a:t>
              </a:r>
            </a:p>
          </p:txBody>
        </p:sp>
      </p:grpSp>
      <p:sp>
        <p:nvSpPr>
          <p:cNvPr name="TextBox 15" id="15"/>
          <p:cNvSpPr txBox="true"/>
          <p:nvPr/>
        </p:nvSpPr>
        <p:spPr>
          <a:xfrm rot="0">
            <a:off x="2987549" y="7449549"/>
            <a:ext cx="9300170" cy="563844"/>
          </a:xfrm>
          <a:prstGeom prst="rect">
            <a:avLst/>
          </a:prstGeom>
        </p:spPr>
        <p:txBody>
          <a:bodyPr anchor="t" rtlCol="false" tIns="0" lIns="0" bIns="0" rIns="0">
            <a:spAutoFit/>
          </a:bodyPr>
          <a:lstStyle/>
          <a:p>
            <a:pPr algn="ctr">
              <a:lnSpc>
                <a:spcPts val="4610"/>
              </a:lnSpc>
            </a:pPr>
            <a:r>
              <a:rPr lang="en-US" sz="3293" b="true">
                <a:solidFill>
                  <a:srgbClr val="FFFFFF"/>
                </a:solidFill>
                <a:latin typeface="Playfair Display Bold"/>
                <a:ea typeface="Playfair Display Bold"/>
                <a:cs typeface="Playfair Display Bold"/>
                <a:sym typeface="Playfair Display Bold"/>
              </a:rPr>
              <a:t>views and discussions across social media</a:t>
            </a:r>
          </a:p>
        </p:txBody>
      </p:sp>
      <p:sp>
        <p:nvSpPr>
          <p:cNvPr name="TextBox 16" id="16"/>
          <p:cNvSpPr txBox="true"/>
          <p:nvPr/>
        </p:nvSpPr>
        <p:spPr>
          <a:xfrm rot="0">
            <a:off x="665566" y="6759322"/>
            <a:ext cx="3202647" cy="1361406"/>
          </a:xfrm>
          <a:prstGeom prst="rect">
            <a:avLst/>
          </a:prstGeom>
        </p:spPr>
        <p:txBody>
          <a:bodyPr anchor="t" rtlCol="false" tIns="0" lIns="0" bIns="0" rIns="0">
            <a:spAutoFit/>
          </a:bodyPr>
          <a:lstStyle/>
          <a:p>
            <a:pPr algn="ctr">
              <a:lnSpc>
                <a:spcPts val="11152"/>
              </a:lnSpc>
            </a:pPr>
            <a:r>
              <a:rPr lang="en-US" sz="7966" b="true">
                <a:solidFill>
                  <a:srgbClr val="905E9C"/>
                </a:solidFill>
                <a:latin typeface="Playfair Display Bold"/>
                <a:ea typeface="Playfair Display Bold"/>
                <a:cs typeface="Playfair Display Bold"/>
                <a:sym typeface="Playfair Display Bold"/>
              </a:rPr>
              <a:t>3.7M+</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5567063" y="740617"/>
            <a:ext cx="7153873" cy="4658960"/>
          </a:xfrm>
          <a:custGeom>
            <a:avLst/>
            <a:gdLst/>
            <a:ahLst/>
            <a:cxnLst/>
            <a:rect r="r" b="b" t="t" l="l"/>
            <a:pathLst>
              <a:path h="4658960" w="7153873">
                <a:moveTo>
                  <a:pt x="0" y="0"/>
                </a:moveTo>
                <a:lnTo>
                  <a:pt x="7153874" y="0"/>
                </a:lnTo>
                <a:lnTo>
                  <a:pt x="7153874" y="4658960"/>
                </a:lnTo>
                <a:lnTo>
                  <a:pt x="0" y="4658960"/>
                </a:lnTo>
                <a:lnTo>
                  <a:pt x="0" y="0"/>
                </a:lnTo>
                <a:close/>
              </a:path>
            </a:pathLst>
          </a:custGeom>
          <a:blipFill>
            <a:blip r:embed="rId2"/>
            <a:stretch>
              <a:fillRect l="0" t="0" r="0" b="0"/>
            </a:stretch>
          </a:blipFill>
        </p:spPr>
      </p:sp>
      <p:sp>
        <p:nvSpPr>
          <p:cNvPr name="TextBox 3" id="3"/>
          <p:cNvSpPr txBox="true"/>
          <p:nvPr/>
        </p:nvSpPr>
        <p:spPr>
          <a:xfrm rot="0">
            <a:off x="2719802" y="6558709"/>
            <a:ext cx="12848397" cy="3159125"/>
          </a:xfrm>
          <a:prstGeom prst="rect">
            <a:avLst/>
          </a:prstGeom>
        </p:spPr>
        <p:txBody>
          <a:bodyPr anchor="t" rtlCol="false" tIns="0" lIns="0" bIns="0" rIns="0">
            <a:spAutoFit/>
          </a:bodyPr>
          <a:lstStyle/>
          <a:p>
            <a:pPr algn="just">
              <a:lnSpc>
                <a:spcPts val="2800"/>
              </a:lnSpc>
            </a:pPr>
            <a:r>
              <a:rPr lang="en-US" sz="2000">
                <a:solidFill>
                  <a:srgbClr val="FFFFFF"/>
                </a:solidFill>
                <a:latin typeface="Playfair Display"/>
                <a:ea typeface="Playfair Display"/>
                <a:cs typeface="Playfair Display"/>
                <a:sym typeface="Playfair Display"/>
              </a:rPr>
              <a:t>Cyber Era, Year 21. Angel City—where virtual reality reigns supreme, and where the Supernova Project, held once a decade, shapes society's collective consciousness. "LIKE" has replaced traditional currency. As a new competition begins, desperate girls flock to Angel City, hoping to buy their dream lives with supporters' LIKEs and achieve the same upward mobility as Angel, the reigning champion. Aria—a "manufactured star" trained from birth to be the perfect idol—is unexpectedly paired with Brianna, a "wild soul" from reality's ruins who entered the competition searching for her missing mother. One strategizes every move for victory while the other chases truth without caution. Their partnership ignites unexpected feelings and accidentally exposes the dark secret behind the first champion's disappearance—and the brutal reality beneath the system's "perfect" facade. Will their final choice become another calculated move in the system's game, or the spark that ignites rebellion?</a:t>
            </a:r>
          </a:p>
        </p:txBody>
      </p:sp>
      <p:sp>
        <p:nvSpPr>
          <p:cNvPr name="TextBox 4" id="4"/>
          <p:cNvSpPr txBox="true"/>
          <p:nvPr/>
        </p:nvSpPr>
        <p:spPr>
          <a:xfrm rot="0">
            <a:off x="1010736" y="5556550"/>
            <a:ext cx="16266529" cy="788035"/>
          </a:xfrm>
          <a:prstGeom prst="rect">
            <a:avLst/>
          </a:prstGeom>
        </p:spPr>
        <p:txBody>
          <a:bodyPr anchor="t" rtlCol="false" tIns="0" lIns="0" bIns="0" rIns="0">
            <a:spAutoFit/>
          </a:bodyPr>
          <a:lstStyle/>
          <a:p>
            <a:pPr algn="ctr">
              <a:lnSpc>
                <a:spcPts val="6439"/>
              </a:lnSpc>
            </a:pPr>
            <a:r>
              <a:rPr lang="en-US" sz="4599" b="true">
                <a:solidFill>
                  <a:srgbClr val="FFFFFF"/>
                </a:solidFill>
                <a:latin typeface="Playfair Display Bold"/>
                <a:ea typeface="Playfair Display Bold"/>
                <a:cs typeface="Playfair Display Bold"/>
                <a:sym typeface="Playfair Display Bold"/>
              </a:rPr>
              <a:t>Synopsis</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TextBox 2" id="2"/>
          <p:cNvSpPr txBox="true"/>
          <p:nvPr/>
        </p:nvSpPr>
        <p:spPr>
          <a:xfrm rot="0">
            <a:off x="791632" y="6247307"/>
            <a:ext cx="16704736" cy="3511550"/>
          </a:xfrm>
          <a:prstGeom prst="rect">
            <a:avLst/>
          </a:prstGeom>
        </p:spPr>
        <p:txBody>
          <a:bodyPr anchor="t" rtlCol="false" tIns="0" lIns="0" bIns="0" rIns="0">
            <a:spAutoFit/>
          </a:bodyPr>
          <a:lstStyle/>
          <a:p>
            <a:pPr algn="just">
              <a:lnSpc>
                <a:spcPts val="2800"/>
              </a:lnSpc>
              <a:spcBef>
                <a:spcPct val="0"/>
              </a:spcBef>
            </a:pPr>
            <a:r>
              <a:rPr lang="en-US" sz="2000">
                <a:solidFill>
                  <a:srgbClr val="FFFFFF"/>
                </a:solidFill>
                <a:latin typeface="Playfair Display"/>
                <a:ea typeface="Playfair Display"/>
                <a:cs typeface="Playfair Display"/>
                <a:sym typeface="Playfair Display"/>
              </a:rPr>
              <a:t>As the producer of this original commercial musical, I led the project through every stage of development and execution, from initial concept workshops to final performance. I spearheaded fundraising initiatives to secure the necessary capital, developed and implemented comprehensive marketing campaigns to build audience awareness, and oversaw all production operations to ensure smooth technical and creative execution. My role required directing collaboration across multiple departments: I coordinated between writers, designers, and directors on the creative side while simultaneously managing relationships with financial advisors, marketing teams, and venue operators on the business side. I facilitated regular communication between different units, ensuring that design timelines aligned with budget constraints, that marketing materials accurately reflected creative content, and that technical capabilities supported artistic ambitions. Throughout the production process, I maintained oversight of scheduling, budget allocation, vendor negotiations, and quality control across all departments. This hands-on approach to producing—simultaneously managing creative development, financial planning, and operational logistics—resulted in the production successfully reaching 1,000,000 RMB at the box office, demonstrating effective execution across all phases of bringing new theatrical work from page to stage.</a:t>
            </a:r>
          </a:p>
        </p:txBody>
      </p:sp>
      <p:sp>
        <p:nvSpPr>
          <p:cNvPr name="Freeform 3" id="3"/>
          <p:cNvSpPr/>
          <p:nvPr/>
        </p:nvSpPr>
        <p:spPr>
          <a:xfrm flipH="false" flipV="false" rot="0">
            <a:off x="5667679" y="465671"/>
            <a:ext cx="6478506" cy="4677829"/>
          </a:xfrm>
          <a:custGeom>
            <a:avLst/>
            <a:gdLst/>
            <a:ahLst/>
            <a:cxnLst/>
            <a:rect r="r" b="b" t="t" l="l"/>
            <a:pathLst>
              <a:path h="4677829" w="6478506">
                <a:moveTo>
                  <a:pt x="0" y="0"/>
                </a:moveTo>
                <a:lnTo>
                  <a:pt x="6478506" y="0"/>
                </a:lnTo>
                <a:lnTo>
                  <a:pt x="6478506" y="4677829"/>
                </a:lnTo>
                <a:lnTo>
                  <a:pt x="0" y="4677829"/>
                </a:lnTo>
                <a:lnTo>
                  <a:pt x="0" y="0"/>
                </a:lnTo>
                <a:close/>
              </a:path>
            </a:pathLst>
          </a:custGeom>
          <a:blipFill>
            <a:blip r:embed="rId2"/>
            <a:stretch>
              <a:fillRect l="-7086" t="0" r="-1289" b="0"/>
            </a:stretch>
          </a:blipFill>
        </p:spPr>
      </p:sp>
      <p:sp>
        <p:nvSpPr>
          <p:cNvPr name="TextBox 4" id="4"/>
          <p:cNvSpPr txBox="true"/>
          <p:nvPr/>
        </p:nvSpPr>
        <p:spPr>
          <a:xfrm rot="0">
            <a:off x="791632" y="5272811"/>
            <a:ext cx="16266529" cy="788035"/>
          </a:xfrm>
          <a:prstGeom prst="rect">
            <a:avLst/>
          </a:prstGeom>
        </p:spPr>
        <p:txBody>
          <a:bodyPr anchor="t" rtlCol="false" tIns="0" lIns="0" bIns="0" rIns="0">
            <a:spAutoFit/>
          </a:bodyPr>
          <a:lstStyle/>
          <a:p>
            <a:pPr algn="ctr">
              <a:lnSpc>
                <a:spcPts val="6439"/>
              </a:lnSpc>
            </a:pPr>
            <a:r>
              <a:rPr lang="en-US" sz="4599" b="true">
                <a:solidFill>
                  <a:srgbClr val="FFFFFF"/>
                </a:solidFill>
                <a:latin typeface="Playfair Display Bold"/>
                <a:ea typeface="Playfair Display Bold"/>
                <a:cs typeface="Playfair Display Bold"/>
                <a:sym typeface="Playfair Display Bold"/>
              </a:rPr>
              <a:t>Role Description</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1871487" y="1965021"/>
            <a:ext cx="4449871" cy="6356958"/>
          </a:xfrm>
          <a:custGeom>
            <a:avLst/>
            <a:gdLst/>
            <a:ahLst/>
            <a:cxnLst/>
            <a:rect r="r" b="b" t="t" l="l"/>
            <a:pathLst>
              <a:path h="6356958" w="4449871">
                <a:moveTo>
                  <a:pt x="0" y="0"/>
                </a:moveTo>
                <a:lnTo>
                  <a:pt x="4449870" y="0"/>
                </a:lnTo>
                <a:lnTo>
                  <a:pt x="4449870" y="6356958"/>
                </a:lnTo>
                <a:lnTo>
                  <a:pt x="0" y="6356958"/>
                </a:lnTo>
                <a:lnTo>
                  <a:pt x="0" y="0"/>
                </a:lnTo>
                <a:close/>
              </a:path>
            </a:pathLst>
          </a:custGeom>
          <a:blipFill>
            <a:blip r:embed="rId2"/>
            <a:stretch>
              <a:fillRect l="0" t="0" r="0" b="0"/>
            </a:stretch>
          </a:blipFill>
        </p:spPr>
      </p:sp>
      <p:sp>
        <p:nvSpPr>
          <p:cNvPr name="Freeform 3" id="3"/>
          <p:cNvSpPr/>
          <p:nvPr/>
        </p:nvSpPr>
        <p:spPr>
          <a:xfrm flipH="false" flipV="false" rot="0">
            <a:off x="6908329" y="1965021"/>
            <a:ext cx="4473709" cy="6356958"/>
          </a:xfrm>
          <a:custGeom>
            <a:avLst/>
            <a:gdLst/>
            <a:ahLst/>
            <a:cxnLst/>
            <a:rect r="r" b="b" t="t" l="l"/>
            <a:pathLst>
              <a:path h="6356958" w="4473709">
                <a:moveTo>
                  <a:pt x="0" y="0"/>
                </a:moveTo>
                <a:lnTo>
                  <a:pt x="4473710" y="0"/>
                </a:lnTo>
                <a:lnTo>
                  <a:pt x="4473710" y="6356958"/>
                </a:lnTo>
                <a:lnTo>
                  <a:pt x="0" y="6356958"/>
                </a:lnTo>
                <a:lnTo>
                  <a:pt x="0" y="0"/>
                </a:lnTo>
                <a:close/>
              </a:path>
            </a:pathLst>
          </a:custGeom>
          <a:blipFill>
            <a:blip r:embed="rId3"/>
            <a:stretch>
              <a:fillRect l="0" t="0" r="0" b="0"/>
            </a:stretch>
          </a:blipFill>
        </p:spPr>
      </p:sp>
      <p:sp>
        <p:nvSpPr>
          <p:cNvPr name="Freeform 4" id="4"/>
          <p:cNvSpPr/>
          <p:nvPr/>
        </p:nvSpPr>
        <p:spPr>
          <a:xfrm flipH="false" flipV="false" rot="0">
            <a:off x="11969010" y="1965021"/>
            <a:ext cx="4497548" cy="6356958"/>
          </a:xfrm>
          <a:custGeom>
            <a:avLst/>
            <a:gdLst/>
            <a:ahLst/>
            <a:cxnLst/>
            <a:rect r="r" b="b" t="t" l="l"/>
            <a:pathLst>
              <a:path h="6356958" w="4497548">
                <a:moveTo>
                  <a:pt x="0" y="0"/>
                </a:moveTo>
                <a:lnTo>
                  <a:pt x="4497548" y="0"/>
                </a:lnTo>
                <a:lnTo>
                  <a:pt x="4497548" y="6356958"/>
                </a:lnTo>
                <a:lnTo>
                  <a:pt x="0" y="6356958"/>
                </a:lnTo>
                <a:lnTo>
                  <a:pt x="0" y="0"/>
                </a:lnTo>
                <a:close/>
              </a:path>
            </a:pathLst>
          </a:custGeom>
          <a:blipFill>
            <a:blip r:embed="rId4"/>
            <a:stretch>
              <a:fillRect l="0" t="0" r="0" b="0"/>
            </a:stretch>
          </a:blipFill>
        </p:spPr>
      </p:sp>
      <p:sp>
        <p:nvSpPr>
          <p:cNvPr name="TextBox 5" id="5"/>
          <p:cNvSpPr txBox="true"/>
          <p:nvPr/>
        </p:nvSpPr>
        <p:spPr>
          <a:xfrm rot="0">
            <a:off x="1028700" y="933450"/>
            <a:ext cx="16266529" cy="788035"/>
          </a:xfrm>
          <a:prstGeom prst="rect">
            <a:avLst/>
          </a:prstGeom>
        </p:spPr>
        <p:txBody>
          <a:bodyPr anchor="t" rtlCol="false" tIns="0" lIns="0" bIns="0" rIns="0">
            <a:spAutoFit/>
          </a:bodyPr>
          <a:lstStyle/>
          <a:p>
            <a:pPr algn="ctr">
              <a:lnSpc>
                <a:spcPts val="6439"/>
              </a:lnSpc>
            </a:pPr>
            <a:r>
              <a:rPr lang="en-US" sz="4599" b="true">
                <a:solidFill>
                  <a:srgbClr val="FFFFFF"/>
                </a:solidFill>
                <a:latin typeface="Playfair Display Bold"/>
                <a:ea typeface="Playfair Display Bold"/>
                <a:cs typeface="Playfair Display Bold"/>
                <a:sym typeface="Playfair Display Bold"/>
              </a:rPr>
              <a:t>Costumes</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1803547" y="2403378"/>
            <a:ext cx="4144434" cy="5480244"/>
          </a:xfrm>
          <a:custGeom>
            <a:avLst/>
            <a:gdLst/>
            <a:ahLst/>
            <a:cxnLst/>
            <a:rect r="r" b="b" t="t" l="l"/>
            <a:pathLst>
              <a:path h="5480244" w="4144434">
                <a:moveTo>
                  <a:pt x="0" y="0"/>
                </a:moveTo>
                <a:lnTo>
                  <a:pt x="4144434" y="0"/>
                </a:lnTo>
                <a:lnTo>
                  <a:pt x="4144434" y="5480244"/>
                </a:lnTo>
                <a:lnTo>
                  <a:pt x="0" y="5480244"/>
                </a:lnTo>
                <a:lnTo>
                  <a:pt x="0" y="0"/>
                </a:lnTo>
                <a:close/>
              </a:path>
            </a:pathLst>
          </a:custGeom>
          <a:blipFill>
            <a:blip r:embed="rId2"/>
            <a:stretch>
              <a:fillRect l="0" t="0" r="0" b="0"/>
            </a:stretch>
          </a:blipFill>
        </p:spPr>
      </p:sp>
      <p:sp>
        <p:nvSpPr>
          <p:cNvPr name="Freeform 3" id="3"/>
          <p:cNvSpPr/>
          <p:nvPr/>
        </p:nvSpPr>
        <p:spPr>
          <a:xfrm flipH="false" flipV="false" rot="0">
            <a:off x="7068358" y="2403378"/>
            <a:ext cx="4151284" cy="5480244"/>
          </a:xfrm>
          <a:custGeom>
            <a:avLst/>
            <a:gdLst/>
            <a:ahLst/>
            <a:cxnLst/>
            <a:rect r="r" b="b" t="t" l="l"/>
            <a:pathLst>
              <a:path h="5480244" w="4151284">
                <a:moveTo>
                  <a:pt x="0" y="0"/>
                </a:moveTo>
                <a:lnTo>
                  <a:pt x="4151284" y="0"/>
                </a:lnTo>
                <a:lnTo>
                  <a:pt x="4151284" y="5480244"/>
                </a:lnTo>
                <a:lnTo>
                  <a:pt x="0" y="5480244"/>
                </a:lnTo>
                <a:lnTo>
                  <a:pt x="0" y="0"/>
                </a:lnTo>
                <a:close/>
              </a:path>
            </a:pathLst>
          </a:custGeom>
          <a:blipFill>
            <a:blip r:embed="rId3"/>
            <a:stretch>
              <a:fillRect l="0" t="0" r="0" b="0"/>
            </a:stretch>
          </a:blipFill>
        </p:spPr>
      </p:sp>
      <p:sp>
        <p:nvSpPr>
          <p:cNvPr name="Freeform 4" id="4"/>
          <p:cNvSpPr/>
          <p:nvPr/>
        </p:nvSpPr>
        <p:spPr>
          <a:xfrm flipH="false" flipV="false" rot="0">
            <a:off x="12343592" y="2421435"/>
            <a:ext cx="4144434" cy="5462187"/>
          </a:xfrm>
          <a:custGeom>
            <a:avLst/>
            <a:gdLst/>
            <a:ahLst/>
            <a:cxnLst/>
            <a:rect r="r" b="b" t="t" l="l"/>
            <a:pathLst>
              <a:path h="5462187" w="4144434">
                <a:moveTo>
                  <a:pt x="0" y="0"/>
                </a:moveTo>
                <a:lnTo>
                  <a:pt x="4144434" y="0"/>
                </a:lnTo>
                <a:lnTo>
                  <a:pt x="4144434" y="5462187"/>
                </a:lnTo>
                <a:lnTo>
                  <a:pt x="0" y="5462187"/>
                </a:lnTo>
                <a:lnTo>
                  <a:pt x="0" y="0"/>
                </a:lnTo>
                <a:close/>
              </a:path>
            </a:pathLst>
          </a:custGeom>
          <a:blipFill>
            <a:blip r:embed="rId4"/>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2108222" y="1925202"/>
            <a:ext cx="14107484" cy="7935460"/>
          </a:xfrm>
          <a:custGeom>
            <a:avLst/>
            <a:gdLst/>
            <a:ahLst/>
            <a:cxnLst/>
            <a:rect r="r" b="b" t="t" l="l"/>
            <a:pathLst>
              <a:path h="7935460" w="14107484">
                <a:moveTo>
                  <a:pt x="0" y="0"/>
                </a:moveTo>
                <a:lnTo>
                  <a:pt x="14107485" y="0"/>
                </a:lnTo>
                <a:lnTo>
                  <a:pt x="14107485" y="7935460"/>
                </a:lnTo>
                <a:lnTo>
                  <a:pt x="0" y="7935460"/>
                </a:lnTo>
                <a:lnTo>
                  <a:pt x="0" y="0"/>
                </a:lnTo>
                <a:close/>
              </a:path>
            </a:pathLst>
          </a:custGeom>
          <a:blipFill>
            <a:blip r:embed="rId2"/>
            <a:stretch>
              <a:fillRect l="0" t="0" r="0" b="0"/>
            </a:stretch>
          </a:blipFill>
        </p:spPr>
      </p:sp>
      <p:sp>
        <p:nvSpPr>
          <p:cNvPr name="TextBox 3" id="3"/>
          <p:cNvSpPr txBox="true"/>
          <p:nvPr/>
        </p:nvSpPr>
        <p:spPr>
          <a:xfrm rot="0">
            <a:off x="1028700" y="933450"/>
            <a:ext cx="16266529" cy="788035"/>
          </a:xfrm>
          <a:prstGeom prst="rect">
            <a:avLst/>
          </a:prstGeom>
        </p:spPr>
        <p:txBody>
          <a:bodyPr anchor="t" rtlCol="false" tIns="0" lIns="0" bIns="0" rIns="0">
            <a:spAutoFit/>
          </a:bodyPr>
          <a:lstStyle/>
          <a:p>
            <a:pPr algn="ctr">
              <a:lnSpc>
                <a:spcPts val="6439"/>
              </a:lnSpc>
            </a:pPr>
            <a:r>
              <a:rPr lang="en-US" sz="4599" b="true">
                <a:solidFill>
                  <a:srgbClr val="FFFFFF"/>
                </a:solidFill>
                <a:latin typeface="Playfair Display Bold"/>
                <a:ea typeface="Playfair Display Bold"/>
                <a:cs typeface="Playfair Display Bold"/>
                <a:sym typeface="Playfair Display Bold"/>
              </a:rPr>
              <a:t>Set Design</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3490131" y="1376609"/>
            <a:ext cx="11307739" cy="7533781"/>
          </a:xfrm>
          <a:custGeom>
            <a:avLst/>
            <a:gdLst/>
            <a:ahLst/>
            <a:cxnLst/>
            <a:rect r="r" b="b" t="t" l="l"/>
            <a:pathLst>
              <a:path h="7533781" w="11307739">
                <a:moveTo>
                  <a:pt x="0" y="0"/>
                </a:moveTo>
                <a:lnTo>
                  <a:pt x="11307738" y="0"/>
                </a:lnTo>
                <a:lnTo>
                  <a:pt x="11307738" y="7533782"/>
                </a:lnTo>
                <a:lnTo>
                  <a:pt x="0" y="7533782"/>
                </a:lnTo>
                <a:lnTo>
                  <a:pt x="0" y="0"/>
                </a:lnTo>
                <a:close/>
              </a:path>
            </a:pathLst>
          </a:custGeom>
          <a:blipFill>
            <a:blip r:embed="rId2"/>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3281130" y="1369278"/>
            <a:ext cx="11725739" cy="7548445"/>
          </a:xfrm>
          <a:custGeom>
            <a:avLst/>
            <a:gdLst/>
            <a:ahLst/>
            <a:cxnLst/>
            <a:rect r="r" b="b" t="t" l="l"/>
            <a:pathLst>
              <a:path h="7548445" w="11725739">
                <a:moveTo>
                  <a:pt x="0" y="0"/>
                </a:moveTo>
                <a:lnTo>
                  <a:pt x="11725740" y="0"/>
                </a:lnTo>
                <a:lnTo>
                  <a:pt x="11725740" y="7548444"/>
                </a:lnTo>
                <a:lnTo>
                  <a:pt x="0" y="7548444"/>
                </a:lnTo>
                <a:lnTo>
                  <a:pt x="0" y="0"/>
                </a:lnTo>
                <a:close/>
              </a:path>
            </a:pathLst>
          </a:custGeom>
          <a:blipFill>
            <a:blip r:embed="rId2"/>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Freeform 2" id="2"/>
          <p:cNvSpPr/>
          <p:nvPr/>
        </p:nvSpPr>
        <p:spPr>
          <a:xfrm flipH="false" flipV="false" rot="0">
            <a:off x="3415208" y="1326692"/>
            <a:ext cx="11457584" cy="7633615"/>
          </a:xfrm>
          <a:custGeom>
            <a:avLst/>
            <a:gdLst/>
            <a:ahLst/>
            <a:cxnLst/>
            <a:rect r="r" b="b" t="t" l="l"/>
            <a:pathLst>
              <a:path h="7633615" w="11457584">
                <a:moveTo>
                  <a:pt x="0" y="0"/>
                </a:moveTo>
                <a:lnTo>
                  <a:pt x="11457584" y="0"/>
                </a:lnTo>
                <a:lnTo>
                  <a:pt x="11457584" y="7633616"/>
                </a:lnTo>
                <a:lnTo>
                  <a:pt x="0" y="7633616"/>
                </a:lnTo>
                <a:lnTo>
                  <a:pt x="0" y="0"/>
                </a:lnTo>
                <a:close/>
              </a:path>
            </a:pathLst>
          </a:custGeom>
          <a:blipFill>
            <a:blip r:embed="rId2"/>
            <a:stretch>
              <a:fillRect l="0" t="0" r="0" b="0"/>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000000"/>
        </a:solidFill>
      </p:bgPr>
    </p:bg>
    <p:spTree>
      <p:nvGrpSpPr>
        <p:cNvPr id="1" name=""/>
        <p:cNvGrpSpPr/>
        <p:nvPr/>
      </p:nvGrpSpPr>
      <p:grpSpPr>
        <a:xfrm>
          <a:off x="0" y="0"/>
          <a:ext cx="0" cy="0"/>
          <a:chOff x="0" y="0"/>
          <a:chExt cx="0" cy="0"/>
        </a:xfrm>
      </p:grpSpPr>
      <p:sp>
        <p:nvSpPr>
          <p:cNvPr name="TextBox 2" id="2"/>
          <p:cNvSpPr txBox="true"/>
          <p:nvPr/>
        </p:nvSpPr>
        <p:spPr>
          <a:xfrm rot="0">
            <a:off x="1028700" y="933450"/>
            <a:ext cx="16266529" cy="788035"/>
          </a:xfrm>
          <a:prstGeom prst="rect">
            <a:avLst/>
          </a:prstGeom>
        </p:spPr>
        <p:txBody>
          <a:bodyPr anchor="t" rtlCol="false" tIns="0" lIns="0" bIns="0" rIns="0">
            <a:spAutoFit/>
          </a:bodyPr>
          <a:lstStyle/>
          <a:p>
            <a:pPr algn="ctr">
              <a:lnSpc>
                <a:spcPts val="6439"/>
              </a:lnSpc>
            </a:pPr>
            <a:r>
              <a:rPr lang="en-US" sz="4599" b="true">
                <a:solidFill>
                  <a:srgbClr val="FFFFFF"/>
                </a:solidFill>
                <a:latin typeface="Playfair Display Bold"/>
                <a:ea typeface="Playfair Display Bold"/>
                <a:cs typeface="Playfair Display Bold"/>
                <a:sym typeface="Playfair Display Bold"/>
              </a:rPr>
              <a:t>Video Recording</a:t>
            </a:r>
          </a:p>
        </p:txBody>
      </p:sp>
      <p:pic>
        <p:nvPicPr>
          <p:cNvPr name="Picture 3" id="3"/>
          <p:cNvPicPr>
            <a:picLocks noChangeAspect="true"/>
          </p:cNvPicPr>
          <p:nvPr>
            <a:videoFile r:link="rId3"/>
          </p:nvPr>
        </p:nvPicPr>
        <p:blipFill>
          <a:blip r:embed="rId2"/>
          <a:stretch>
            <a:fillRect/>
          </a:stretch>
        </p:blipFill>
        <p:spPr>
          <a:xfrm rot="0">
            <a:off x="3671278" y="2057400"/>
            <a:ext cx="10981372" cy="61722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DAHA2_SGvAg</dc:identifier>
  <dcterms:modified xsi:type="dcterms:W3CDTF">2011-08-01T06:04:30Z</dcterms:modified>
  <cp:revision>1</cp:revision>
  <dc:title>Supernova</dc:title>
</cp:coreProperties>
</file>